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83" r:id="rId7"/>
    <p:sldId id="287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83"/>
            <p14:sldId id="287"/>
            <p14:sldId id="284"/>
            <p14:sldId id="285"/>
            <p14:sldId id="286"/>
            <p14:sldId id="288"/>
            <p14:sldId id="289"/>
            <p14:sldId id="290"/>
            <p14:sldId id="291"/>
            <p14:sldId id="292"/>
            <p14:sldId id="293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CC"/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5407" autoAdjust="0"/>
  </p:normalViewPr>
  <p:slideViewPr>
    <p:cSldViewPr snapToGrid="0">
      <p:cViewPr varScale="1">
        <p:scale>
          <a:sx n="85" d="100"/>
          <a:sy n="85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9033"/>
            <a:ext cx="9144000" cy="1869996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9648" y="3203497"/>
            <a:ext cx="9496541" cy="745476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โปรแกรมสำเร็จรูปที่ใช้ในการวิเคราะห์ข้อมูล</a:t>
            </a: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43522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ไม่ควรนำสิ่งที่ไม่ใช่ข้อมูล เข้าไปไว้อยู่ในส่วนที่เป็นข้อมูลผู้ใช้ส่วนใหญ่เมื่อใช้โปรแกรม </a:t>
            </a:r>
            <a:r>
              <a:rPr lang="en-US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Spreadsheet </a:t>
            </a:r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ในการลงข้อมูล มักจะพยายามใส่ข้อมูล “เกิน” กว่าที่ตั้งใจเอาไว้ในการเก็บข้อมูล เสมือนเป็นการ “ทด” ลงในตารางข้อมูล เช่น ลงข้อมูลคะแนนความเจ็บปวด ที่เป็นตัวเลข ว่า “ผู้ป่วยไม่เจ็บ” หรือทดไว้ว่า “2 – จากการโทรสอบถาม” ซึ่งจะทำให้เกิดปัญหามากในการนำข้อมูลลงไปในโปรแกรมวิเคราะห์ทางสถิติ		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1F856F1-923E-410A-9994-C5FE8E43F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13" y="1449669"/>
            <a:ext cx="3200400" cy="5038725"/>
          </a:xfrm>
          <a:prstGeom prst="rect">
            <a:avLst/>
          </a:prstGeom>
          <a:ln w="88900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AB1D3454-6E05-4686-9237-4ECA93CFB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449" y="2732264"/>
            <a:ext cx="2219325" cy="1619250"/>
          </a:xfrm>
          <a:prstGeom prst="rect">
            <a:avLst/>
          </a:prstGeom>
          <a:ln w="88900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34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ไม่พยายามทด หรือแยกความแตกต่างในแต่ละข้อมูล ด้วย “สี” ของเซลล์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โปรแกรมทางสถิตินั้นจะมองเฉพาะข้อมูลที่เป็นข้อมูลจริง ๆ เท่านั้น จะไม่มองถึงรูปแบบของสี หรือฟอน</a:t>
            </a:r>
            <a:r>
              <a:rPr lang="th-TH" sz="32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ในการวิเคราะห์ข้อมูล การพยายามแยกสี เช่น สีแดงสำหรับคนไข้ที่ไม่ได้รับยา สีเขียวสำหรับคนไข้ที่ได้รับยา ซึ่งเสมือนกับว่าเป็นข้อมูลของคนไข้ แต่เก็บไว้กับสีนี้จะไม่ถูกส่งต่อไปยังโปรแกรมวิเคราะห์ข้อมูล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03891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พยายามใส่ข้อมูลที่เป็น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ให้เป็นตัวเลข โปรแกรมวิเคราะห์ทางสถิติส่วนใหญ่ จะไม่สามารถแยกความแตกต่างของตัวอักษร และสร้างออกมาเป็น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 เช่น หากผู้ใช้บันทึกข้อมูลในตัวแปร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sex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ว่าเป็นข้อความ “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male”, “female”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โปรแกรมสถิติจะมองเห็นเป็นข้อความ ไม่ใช่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ทำให้ต้องมานั่งจัด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กันใหม่ในโปรแกรมทางสถิติ รวมถึงบางทีก็พิมพ์ผิดเองจาก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male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mal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MALE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ทำให้โปรแกรมจัด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ไม่ถูกต้อง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คำแนะนำ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พยายามทำ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category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ให้เป็นตัวเลข ซึ่งอาจทำให้สอดคล้องไปกันกับแบบเก็บข้อมูล </a:t>
            </a:r>
          </a:p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เช่น ในแบบเก็บข้อมูลทำการเก็บข้อมูล “ความรุนแรงของโรค” 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ความรุนแรงของโรค: □ 1.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Mild □ 2. Moderate □ 3. Severe 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ควรเก็บเป็นดังนี้ 1, 2, 3 (อาจเพิ่ม 9 ในกรณีที่ไม่ทราบข้อมูล) 	</a:t>
            </a:r>
          </a:p>
        </p:txBody>
      </p:sp>
    </p:spTree>
    <p:extLst>
      <p:ext uri="{BB962C8B-B14F-4D97-AF65-F5344CB8AC3E}">
        <p14:creationId xmlns:p14="http://schemas.microsoft.com/office/powerpoint/2010/main" val="262114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8" y="1531495"/>
            <a:ext cx="2263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ในกรณีที่ไม่มีข้อมูล อาจเว้นว่าง หรือทำโค้ดตัวเลข (เช่นเลข 9) เอาไว้ ไม่ควรใส่เป็นข้อความว่า “</a:t>
            </a:r>
            <a:r>
              <a:rPr lang="en-US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N/A” </a:t>
            </a:r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“</a:t>
            </a:r>
            <a:r>
              <a:rPr lang="en-US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Unknown” </a:t>
            </a:r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เพราะตอนนำข้อมูลเข้า โปรแกรมจะมองเป็นตัวอักษรแทน 		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30662EC-0174-496B-929B-2BB49F236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385" y="1531495"/>
            <a:ext cx="8505825" cy="4267200"/>
          </a:xfrm>
          <a:prstGeom prst="rect">
            <a:avLst/>
          </a:prstGeom>
          <a:ln w="88900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6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8.1 การเลือกโปรแกรมสำเร็จรูปที่ใช้ในการวิเคราะห์ข้อมูล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การวิเคราะห์ข้อมูลทางสถิตินั้น เป็นการประมวล ผลข้อมูลที่มีปริมาณมาก ดังนั้นการนำคอมพิวเตอร์มาช่วย ในการวิเคราะห์ข้อมูล จะช่วยประหยัดเวลาและค่าใช้จ่าย มีความสะดวกมากกว่าที่จะคำนวณด้วยเครื่องคิดเลข ทั่ว ๆ ไป และในการใช้คอมพิวเตอร์ส่วนใหญ่นักวิจัยนิยม ที่จะใช้โปรแกรมสำเร็จรูป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Package Program)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มากกว่า ที่จะเขียนโปรแกรมขึ้นมาเอง</a:t>
            </a:r>
          </a:p>
        </p:txBody>
      </p:sp>
      <p:pic>
        <p:nvPicPr>
          <p:cNvPr id="10242" name="Picture 2" descr="Mawto โหลด SPSS 26 [Full] ถาวร + วิธีติดตั้ง ฟรีโปรแกรมวิเคราะห์ทางสถิติ «  SOFTWARE-THAI.COM">
            <a:extLst>
              <a:ext uri="{FF2B5EF4-FFF2-40B4-BE49-F238E27FC236}">
                <a16:creationId xmlns:a16="http://schemas.microsoft.com/office/drawing/2014/main" id="{716081A2-D833-4E39-BC68-E1B744EBB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71" y="4174923"/>
            <a:ext cx="2477095" cy="164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xcel ตารางข้อมูลเรียบร้อยแล้ว - ภาพฟรีบน Pixabay">
            <a:extLst>
              <a:ext uri="{FF2B5EF4-FFF2-40B4-BE49-F238E27FC236}">
                <a16:creationId xmlns:a16="http://schemas.microsoft.com/office/drawing/2014/main" id="{26320FF7-576B-428A-A3B0-D3BAB73D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868" y="3839819"/>
            <a:ext cx="1934739" cy="210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D97D5B-6848-4CFE-9057-1B593A528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063" y="3714910"/>
            <a:ext cx="1578275" cy="2109425"/>
          </a:xfrm>
          <a:prstGeom prst="rect">
            <a:avLst/>
          </a:prstGeom>
        </p:spPr>
      </p:pic>
      <p:pic>
        <p:nvPicPr>
          <p:cNvPr id="10248" name="Picture 8" descr="Statworks Group in Petaling Jaya | Online-store Statworks Group Petaling  Jaya (Malaysia)">
            <a:extLst>
              <a:ext uri="{FF2B5EF4-FFF2-40B4-BE49-F238E27FC236}">
                <a16:creationId xmlns:a16="http://schemas.microsoft.com/office/drawing/2014/main" id="{5CFBDA94-088E-4CC4-B2FD-054CE336A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017" y="3967551"/>
            <a:ext cx="1553636" cy="18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 ขั้นตอนการวิเคราะห์ข้อมูลทางสถิติด้วยโปรแกรมสำเร็จรูป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1294" y="1463761"/>
            <a:ext cx="112836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การเตรียมข้อมูล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ผู้วิจัยต้องเตรียมเครื่องมือในการรวบรวมข้อมูลที่เหมาะสมกับการวิเคราะห์ด้วยคอมพิวเตอร์ (ซึ่งแตกต่างจากการวิเคราะห์ด้วยมือ) โดยในแบบสอบถามนั้นจะต้องกำหนดชื่อตัวแปร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Variable Name)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และค่าของตัวแปร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Value)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ให้เป็นตัวเลขเท่านั้น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การสร้างแฟ้มข้อมูล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ต้องกำหนดชื่อตัวแปร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Variable Name)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ให้สอดล้องกับที่กำหนดไว้ในแบบสอบถาม และสร้างคู่มือลงรหัส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Code book)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ที่กำหนดสิ่งที่เป็นประโยชน์ต่อการวิเคราะห์ข้อมูล ซึ่งประกอบด้วย การกำหนดชื่อตัวแปร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Variable Name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Name)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ตำแหน่งทศนิยมของค่าของตัวแปร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Decimals)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คำอธิบายชื่อตัวแปร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Label)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ค่าของตัวแปร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Value)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ความหมายของค่าของตัวแปร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Value Label)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และระดับการวัดข้อมูล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Measure)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7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 ขั้นตอนการวิเคราะห์ข้อมูลทางสถิติด้วยโปรแกรมสำเร็จรูป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การบันทึกข้อมูล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ข้อมูลที่จะบันทึกต้องเป็นตัวเลขเท่านั้น โดยกำหนดค่าของตัวแปรที่เป็นตัวเลือกในแบบสอบถามให้เป็นตัวเลขเสียก่อน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การวิเคราะห์ข้อมูลทางสถิติ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ผู้วิจัยสามารถวิเคราะห์ข้อมูลได้โดยง่าย ทั้งค่าสถิติพื้นฐานและค่าสถิติสำหรับทดสอบสมมุติฐาน โดยใช้คำสั่งจาก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 bar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แล้วเลือกค่าสถิติที่ต้องการวิเคราะห์จาก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ที่ปรากฏตามลำดับ ก็จะได้ผลการวิเคราะห์ตามต้อ</a:t>
            </a:r>
          </a:p>
        </p:txBody>
      </p:sp>
    </p:spTree>
    <p:extLst>
      <p:ext uri="{BB962C8B-B14F-4D97-AF65-F5344CB8AC3E}">
        <p14:creationId xmlns:p14="http://schemas.microsoft.com/office/powerpoint/2010/main" val="246519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8.3 ความสามารถของโปรแกรมสำเร็จรูปทางสถิติทั่ว ๆ ไป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930939" y="1520206"/>
            <a:ext cx="10837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การจัดการกับข้อมูลและไฟล์ข้อมูล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- สามารถรับข้อมูลไปทำการวิเคราะห์ได้โดยตรง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- สามารถรับข้อมูลที่สร้างขึ้นมาจากโปรแกรมอื่น ๆ เช่นโปรแกรมพิมพ์เอกสาร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- การเปลี่ยนรูปข้อมูล จากข้อมูลเดิมโดยวิธีการทางคณิตศาสตร์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- การคัดเลือกข้อมูล ตามเงื่อนไขหรือโดยการสุ่มตัวอย่างล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การวิเคราะห์ข้อมูลด้วยวิธีการทางสถิติ </a:t>
            </a:r>
          </a:p>
          <a:p>
            <a:pPr algn="thaiDist"/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8.4 โปรแกรมกระดาษทำการ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Spread Sheet Program)</a:t>
            </a: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ความสามารถของโปรแกรมกระดาษทำการ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การวิเคราะห์ข้อมูลด้วยวิธีการทางสถิติ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การแจกแจงความถี่ แบบทางเดียวหรือหลายทาง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การคำนวณค่าสถิติเบื้องต้น เช่น ค่าผลรวม ค่าเฉลี่ย ค่าความแปรปรวน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การทดสอบสมมติฐาน เกี่ยวกับค่าเฉลี่ยด้วยวิธีการของ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Z-test, T-test, F-test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การประมาณค่าเฉลี่ย ร้อยละ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การหาค่าความสัมพันธ์ด้วยวิธีการของ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Pearson, Spearman, Kendall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การพยากรณ์ด้วยวิธีของ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Time Series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Regression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</a:t>
            </a:r>
          </a:p>
        </p:txBody>
      </p:sp>
    </p:spTree>
    <p:extLst>
      <p:ext uri="{BB962C8B-B14F-4D97-AF65-F5344CB8AC3E}">
        <p14:creationId xmlns:p14="http://schemas.microsoft.com/office/powerpoint/2010/main" val="20993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cel Archives - Microsoft Gold Partner | Micro Systems (Thailand) |  รับวางระบบ Active Directory | รับวางระบบ Network Security | รับวางระบบ  Office365 | รับวางระบบ SharePoint | รับวางระบบ Exchange | รับวางระบบ  Fortigate | รับวางระบบ">
            <a:extLst>
              <a:ext uri="{FF2B5EF4-FFF2-40B4-BE49-F238E27FC236}">
                <a16:creationId xmlns:a16="http://schemas.microsoft.com/office/drawing/2014/main" id="{2062EF30-854B-4AF3-AE5B-16CD6930B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17" y="4335000"/>
            <a:ext cx="528637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เป็นโปรแกรมสำหรับงานเกี่ยวกับการคำนวณตัวเลข การวิเคราะห์ข้อมูล การจัดเก็บบันทึกข้อมูลของตาราง การสร้างกราฟ วิเคราะห์ข้อมูล และยังสามารถป้อนข้อความ แทรกรูปภาพ สัญลักษณ์พิเศษต่าง ๆ ของตัวเลข มีฟังก์ชันในการคำนวณให้ผู้ใช้สามารถเลือกใช้มากมาย จึงทำให้สามารถนำมาใช้ในการวิเคราะห์คำนวณค่าตัวเลขต่าง ๆ ได้สะดวก ตลอดจนพัฒนาให้เป็นระบบงานที่มีขีด ความสามารถสูง มีการวิเคราะห์ข้อมูลและพัฒนาระบบข้อมูล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				สามารถใช้ทั้งแผนภูมิและแผนผังลำดับงาน 						เพื่ออธิบายแนวคิดที่สลับซับซ้อน ได้อย่างมี						ประสิทธิภาพ </a:t>
            </a:r>
          </a:p>
        </p:txBody>
      </p:sp>
    </p:spTree>
    <p:extLst>
      <p:ext uri="{BB962C8B-B14F-4D97-AF65-F5344CB8AC3E}">
        <p14:creationId xmlns:p14="http://schemas.microsoft.com/office/powerpoint/2010/main" val="318622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ทำข้อมูลในลักษณะตาราง โดยให้แถวตามแนวนอน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Row)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แถวแรก เป็นชื่อของตัวแปร และในแถวถัด ๆ มาเป็นข้อมูลจริง และให้เป็น 1 แถวต่อ 1 คนเท่านั้น (โปรแกรมจะไม่อ่านหลายแถ	ว		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98CDADE-2125-40B2-AD96-CC0609592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67" y="2769181"/>
            <a:ext cx="8460260" cy="3640191"/>
          </a:xfrm>
          <a:prstGeom prst="rect">
            <a:avLst/>
          </a:prstGeom>
          <a:ln w="88900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88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8.5 การเตรียมโปรแกรม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สำหรับวิเคราะห์ข้อมูล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ชื่อของตัวแปร ควรใช้ตัวอักษรภาษาอังกฤษตัวเล็ก ไม่ควรยาวเกินไป และไม่ควรมีเครื่องหมายแปลก ๆ เช่น เครื่องหมายวงเล็บ เว้นวรรค เครื่องหมาย % &amp; + ! เนื่องจากเครื่องหมายเหล่านี้ มักจะมีความหมายในโปรแกรมวิเคราะห์ทางสถิติ ทำให้การนำข้อมูลเข้าโปรแกรม มีความผิดพลาดได้ หากจำเป็นต้องใช้เครื่องหมายแยก ให้ใช้เครื่องหมายขีดล่าง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Underscore _ )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45B3D-78E6-446C-8F24-F21C6360A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302" y="3736790"/>
            <a:ext cx="7439974" cy="2062103"/>
          </a:xfrm>
          <a:prstGeom prst="rect">
            <a:avLst/>
          </a:prstGeom>
          <a:ln w="28575" cap="sq" cmpd="thickThin">
            <a:solidFill>
              <a:srgbClr val="FF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2441598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774A73-0280-47B7-9E46-5069D2220801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1084</Words>
  <Application>Microsoft Office PowerPoint</Application>
  <PresentationFormat>Widescreen</PresentationFormat>
  <Paragraphs>51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8.1 การเลือกโปรแกรมสำเร็จรูปที่ใช้ในการวิเคราะห์ข้อมูล</vt:lpstr>
      <vt:lpstr>8.2 ขั้นตอนการวิเคราะห์ข้อมูลทางสถิติด้วยโปรแกรมสำเร็จรูป</vt:lpstr>
      <vt:lpstr>8.2 ขั้นตอนการวิเคราะห์ข้อมูลทางสถิติด้วยโปรแกรมสำเร็จรูป</vt:lpstr>
      <vt:lpstr>8.3 ความสามารถของโปรแกรมสำเร็จรูปทางสถิติทั่ว ๆ ไป</vt:lpstr>
      <vt:lpstr>8.4 โปรแกรมกระดาษทำการ (Spread Sheet Program)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8.5 การเตรียมโปรแกรม Microsoft Excel สำหรับวิเคราะห์ข้อมูล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2021-01-29T06:37:06Z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